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41"/>
  </p:notesMasterIdLst>
  <p:sldIdLst>
    <p:sldId id="269" r:id="rId8"/>
    <p:sldId id="270" r:id="rId9"/>
    <p:sldId id="259" r:id="rId10"/>
    <p:sldId id="312" r:id="rId11"/>
    <p:sldId id="293" r:id="rId12"/>
    <p:sldId id="323" r:id="rId13"/>
    <p:sldId id="292" r:id="rId14"/>
    <p:sldId id="305" r:id="rId15"/>
    <p:sldId id="304" r:id="rId16"/>
    <p:sldId id="306" r:id="rId17"/>
    <p:sldId id="314" r:id="rId18"/>
    <p:sldId id="307" r:id="rId19"/>
    <p:sldId id="315" r:id="rId20"/>
    <p:sldId id="294" r:id="rId21"/>
    <p:sldId id="316" r:id="rId22"/>
    <p:sldId id="324" r:id="rId23"/>
    <p:sldId id="325" r:id="rId24"/>
    <p:sldId id="326" r:id="rId25"/>
    <p:sldId id="327" r:id="rId26"/>
    <p:sldId id="329" r:id="rId27"/>
    <p:sldId id="328" r:id="rId28"/>
    <p:sldId id="295" r:id="rId29"/>
    <p:sldId id="313" r:id="rId30"/>
    <p:sldId id="317" r:id="rId31"/>
    <p:sldId id="318" r:id="rId32"/>
    <p:sldId id="320" r:id="rId33"/>
    <p:sldId id="319" r:id="rId34"/>
    <p:sldId id="321" r:id="rId35"/>
    <p:sldId id="330" r:id="rId36"/>
    <p:sldId id="331" r:id="rId37"/>
    <p:sldId id="332" r:id="rId38"/>
    <p:sldId id="308"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2127"/>
    <a:srgbClr val="E46624"/>
    <a:srgbClr val="44546A"/>
    <a:srgbClr val="009C90"/>
    <a:srgbClr val="652F83"/>
    <a:srgbClr val="654B8F"/>
    <a:srgbClr val="E98620"/>
    <a:srgbClr val="80B940"/>
    <a:srgbClr val="1D4380"/>
    <a:srgbClr val="46B4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780" autoAdjust="0"/>
  </p:normalViewPr>
  <p:slideViewPr>
    <p:cSldViewPr snapToGrid="0">
      <p:cViewPr varScale="1">
        <p:scale>
          <a:sx n="100" d="100"/>
          <a:sy n="100" d="100"/>
        </p:scale>
        <p:origin x="90" y="1278"/>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ASP.NET 5 (prerelease)</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pt>
    <dgm:pt modelId="{AA06BC79-A6EA-4D9A-8C1D-6F82D5DCFD10}" type="pres">
      <dgm:prSet presAssocID="{F08C1FDB-1D6F-468C-8278-6C894F7714F1}" presName="node" presStyleLbl="node1" presStyleIdx="0" presStyleCnt="5">
        <dgm:presLayoutVars>
          <dgm:bulletEnabled val="1"/>
        </dgm:presLayoutVars>
      </dgm:prSet>
      <dgm:spPr/>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pt>
  </dgm:ptLst>
  <dgm:cxnLst>
    <dgm:cxn modelId="{EF3DB6C3-BCF5-4FAC-96DE-197F826ECB05}" type="presOf" srcId="{F08C1FDB-1D6F-468C-8278-6C894F7714F1}" destId="{AA06BC79-A6EA-4D9A-8C1D-6F82D5DCFD10}"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838179C-A4EA-4D5F-875F-8A4009E97616}" type="presOf" srcId="{28878F6E-83CE-4AD1-A14A-F421657B3DA7}" destId="{B579F445-7D35-4FB5-A3CC-787C377D55C9}" srcOrd="0" destOrd="0" presId="urn:microsoft.com/office/officeart/2005/8/layout/default"/>
    <dgm:cxn modelId="{19E0DED0-106E-4346-A01E-72E1090673C4}" srcId="{25F22AB5-894D-47CF-B1C7-758E6D9608FB}" destId="{5692DB0A-F143-4FBF-B2EE-8EF2F824A3AD}" srcOrd="2" destOrd="0" parTransId="{2D81143D-878C-4A3C-A23A-EFF267F2DF1F}" sibTransId="{7B597AB2-E103-49A5-A6AA-EB3F4000DB01}"/>
    <dgm:cxn modelId="{F22214C7-D314-422B-8C40-EE0E26419B6C}" srcId="{25F22AB5-894D-47CF-B1C7-758E6D9608FB}" destId="{0F577BD3-3A22-4D04-B987-C612733B8214}" srcOrd="3" destOrd="0" parTransId="{4FE39379-DBF6-4FDB-89A0-76144F161F7C}" sibTransId="{B606CDCF-482F-4316-958B-5F49648A5224}"/>
    <dgm:cxn modelId="{705E78F5-1424-4DA8-B0FD-B9640BB44A5C}" srcId="{25F22AB5-894D-47CF-B1C7-758E6D9608FB}" destId="{F08C1FDB-1D6F-468C-8278-6C894F7714F1}" srcOrd="0" destOrd="0" parTransId="{0A62B90D-A4A1-4FF9-9FEA-5985C64FE905}" sibTransId="{FFA7D509-8893-4015-8D78-1722CBFCA483}"/>
    <dgm:cxn modelId="{1062100F-9624-42C6-AD7D-B304BF8F4BCF}" type="presOf" srcId="{5692DB0A-F143-4FBF-B2EE-8EF2F824A3AD}" destId="{693423DD-A0D4-464E-9AFB-64FE08660772}" srcOrd="0" destOrd="0" presId="urn:microsoft.com/office/officeart/2005/8/layout/default"/>
    <dgm:cxn modelId="{A7558B5A-3A7C-4743-B888-74D4F427B0FD}" type="presOf" srcId="{25F22AB5-894D-47CF-B1C7-758E6D9608FB}" destId="{86F0A44F-BD0B-4289-B379-35FCBCC1E111}"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19CF1C5C-4883-4AF3-8F4E-67EAF72A28D5}" srcId="{25F22AB5-894D-47CF-B1C7-758E6D9608FB}" destId="{28878F6E-83CE-4AD1-A14A-F421657B3DA7}" srcOrd="4" destOrd="0" parTransId="{522EE50D-5E2C-497D-8766-AB76979B4FA6}" sibTransId="{C655458B-19DB-4162-86C5-FD4B95DA956E}"/>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BED6BE21-6C9C-4536-B141-1C8A1284764B}" srcId="{7B4CA36C-F225-426C-BF0C-DA0842A394A6}" destId="{BFDD77DA-D402-443D-8BDA-7A0C8CBC530E}" srcOrd="5" destOrd="0" parTransId="{D9FA3B71-A5A1-4AB9-B030-C309568232C6}" sibTransId="{2AE53BAA-26FF-4031-836C-5BD7C1FF5C4A}"/>
    <dgm:cxn modelId="{41E29B1C-76D3-4D08-A0CD-7C8FA21520C8}" type="presOf" srcId="{44919E95-4B0E-4682-A2B0-E15CB2BAF45C}" destId="{DFFE2D26-DAA0-4656-B607-97B1C6E535F8}" srcOrd="0" destOrd="0" presId="urn:microsoft.com/office/officeart/2005/8/layout/default"/>
    <dgm:cxn modelId="{8950EEA1-5D6D-4057-9341-D14F4A4F8B68}" type="presOf" srcId="{BFDD77DA-D402-443D-8BDA-7A0C8CBC530E}" destId="{7701E95D-B2BE-4C04-8583-D2CFA0E31399}" srcOrd="0" destOrd="0" presId="urn:microsoft.com/office/officeart/2005/8/layout/default"/>
    <dgm:cxn modelId="{9B0BE7B3-D4D9-4582-B530-6DA2E6C99244}" srcId="{7B4CA36C-F225-426C-BF0C-DA0842A394A6}" destId="{2837C4B8-066A-45FB-A93F-D20F5AAF1D33}" srcOrd="1" destOrd="0" parTransId="{EACCABC5-D861-4351-BA64-345B0330CF79}" sibTransId="{F4DB4B0C-EB1D-45B3-B308-748A0EDFBBAD}"/>
    <dgm:cxn modelId="{D3F9E96E-56FE-42B6-9171-22C38BFC0B42}" srcId="{7B4CA36C-F225-426C-BF0C-DA0842A394A6}" destId="{0C0E4775-E2E1-403C-9234-C53BCAAC3DCC}" srcOrd="2" destOrd="0" parTransId="{6DB4F034-F6C2-4574-8D43-68C26BBD68BA}" sibTransId="{707A2AFE-385E-4652-9EFA-72B6030FAF23}"/>
    <dgm:cxn modelId="{85253993-94B0-4225-8076-1FFCAD38AC4C}" type="presOf" srcId="{5B4EFD9D-506F-421B-9D88-7FF8CD489C8D}" destId="{FEE149BB-3301-430C-AD79-22A9EE938F0A}" srcOrd="0" destOrd="0" presId="urn:microsoft.com/office/officeart/2005/8/layout/default"/>
    <dgm:cxn modelId="{CB9D41A6-7E30-47C3-BD3C-DDD1E432F8B5}" srcId="{7B4CA36C-F225-426C-BF0C-DA0842A394A6}" destId="{44919E95-4B0E-4682-A2B0-E15CB2BAF45C}" srcOrd="3" destOrd="0" parTransId="{EE8CCF35-93CF-4764-884A-1EB5C2403095}" sibTransId="{98E5777A-6924-47F9-AE0D-6DF6EE5F5F59}"/>
    <dgm:cxn modelId="{9F318EED-E73A-4559-B17D-CAA65A0EA116}" srcId="{7B4CA36C-F225-426C-BF0C-DA0842A394A6}" destId="{FAF38047-4282-4972-98F8-2AC82467DC95}" srcOrd="0" destOrd="0" parTransId="{A7A2E625-7B64-446B-A5F2-20DF5D2FF516}" sibTransId="{A0CD96BE-3BC1-4BA1-A84A-91FAE89AA04C}"/>
    <dgm:cxn modelId="{2BC5AEEF-DA0C-412C-A26A-64147432B43C}" type="presOf" srcId="{7B4CA36C-F225-426C-BF0C-DA0842A394A6}" destId="{49ECCC12-78A3-4A51-9DED-EA98B6B9B587}" srcOrd="0" destOrd="0" presId="urn:microsoft.com/office/officeart/2005/8/layout/default"/>
    <dgm:cxn modelId="{87010350-E298-4631-8119-13962666E0F5}" type="presOf" srcId="{0C0E4775-E2E1-403C-9234-C53BCAAC3DCC}" destId="{3DAD6395-C3EE-4503-9123-A166939569E3}"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7596A26D-6CE4-4A94-9ACD-6719047C938A}" type="presOf" srcId="{FAF38047-4282-4972-98F8-2AC82467DC95}" destId="{B4041BF4-6ACB-4E92-9C4A-2919E6A2A2EB}" srcOrd="0" destOrd="0" presId="urn:microsoft.com/office/officeart/2005/8/layout/default"/>
    <dgm:cxn modelId="{2BAF01CC-693B-4AFC-8974-B8FCD99341DE}" srcId="{7B4CA36C-F225-426C-BF0C-DA0842A394A6}" destId="{5B4EFD9D-506F-421B-9D88-7FF8CD489C8D}" srcOrd="4" destOrd="0" parTransId="{0C0EB65F-BEF9-4AE0-A7A6-4B267F3AA6A6}" sibTransId="{0952D64E-E223-4A4B-B080-9B618D8F27D4}"/>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ASP.NET 5 (prerelease)</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463743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8741041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1.emf"/><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image" Target="../media/image1.emf"/><Relationship Id="rId4" Type="http://schemas.openxmlformats.org/officeDocument/2006/relationships/slideLayout" Target="../slideLayouts/slideLayout4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84" r:id="rId6"/>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7" r:id="rId11"/>
    <p:sldLayoutId id="2147483788"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tm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5" Type="http://schemas.openxmlformats.org/officeDocument/2006/relationships/image" Target="../media/image1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5: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One ASP.NET</a:t>
            </a:r>
            <a:endParaRPr lang="en-US" dirty="0"/>
          </a:p>
        </p:txBody>
      </p:sp>
    </p:spTree>
    <p:extLst>
      <p:ext uri="{BB962C8B-B14F-4D97-AF65-F5344CB8AC3E}">
        <p14:creationId xmlns:p14="http://schemas.microsoft.com/office/powerpoint/2010/main" val="304883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in ASP.NET 5.</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5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19</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A164282-434E-41D4-9582-783D542A7B68}"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510328728"/>
              </p:ext>
            </p:extLst>
          </p:nvPr>
        </p:nvGraphicFramePr>
        <p:xfrm>
          <a:off x="454816" y="1031200"/>
          <a:ext cx="11483183" cy="5225016"/>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t>Keynote</a:t>
                      </a:r>
                      <a:endParaRPr lang="en-US" sz="2000" dirty="0"/>
                    </a:p>
                  </a:txBody>
                  <a:tcPr marL="45720" marR="45720"/>
                </a:tc>
                <a:tc>
                  <a:txBody>
                    <a:bodyPr/>
                    <a:lstStyle/>
                    <a:p>
                      <a:r>
                        <a:rPr lang="en-US" sz="2000" dirty="0" smtClean="0"/>
                        <a:t>8:30</a:t>
                      </a:r>
                      <a:endParaRPr lang="en-US" sz="2000" dirty="0"/>
                    </a:p>
                  </a:txBody>
                  <a:tcPr marL="45720" marR="45720"/>
                </a:tc>
                <a:tc>
                  <a:txBody>
                    <a:bodyPr/>
                    <a:lstStyle/>
                    <a:p>
                      <a:r>
                        <a:rPr lang="en-US" sz="2000" dirty="0" smtClean="0"/>
                        <a:t>9:00</a:t>
                      </a:r>
                      <a:endParaRPr lang="en-US" sz="2000" dirty="0"/>
                    </a:p>
                  </a:txBody>
                  <a:tcPr marL="45720" marR="45720"/>
                </a:tc>
                <a:extLst>
                  <a:ext uri="{0D108BD9-81ED-4DB2-BD59-A6C34878D82A}">
                    <a16:rowId xmlns:a16="http://schemas.microsoft.com/office/drawing/2014/main" val="10001"/>
                  </a:ext>
                </a:extLst>
              </a:tr>
              <a:tr h="409188">
                <a:tc>
                  <a:txBody>
                    <a:bodyPr/>
                    <a:lstStyle/>
                    <a:p>
                      <a:r>
                        <a:rPr lang="en-US" sz="2000" dirty="0" smtClean="0"/>
                        <a:t>Introduction to ASP.NET and Visual Studio Web Tooling</a:t>
                      </a:r>
                      <a:endParaRPr lang="en-US" sz="2000" dirty="0"/>
                    </a:p>
                  </a:txBody>
                  <a:tcPr marL="45720" marR="45720">
                    <a:solidFill>
                      <a:schemeClr val="accent4"/>
                    </a:solidFill>
                  </a:tcPr>
                </a:tc>
                <a:tc>
                  <a:txBody>
                    <a:bodyPr/>
                    <a:lstStyle/>
                    <a:p>
                      <a:r>
                        <a:rPr lang="en-US" sz="2000" dirty="0" smtClean="0"/>
                        <a:t>9:00</a:t>
                      </a:r>
                      <a:endParaRPr lang="en-US" sz="2000" dirty="0"/>
                    </a:p>
                  </a:txBody>
                  <a:tcPr marL="45720" marR="45720">
                    <a:solidFill>
                      <a:schemeClr val="accent4"/>
                    </a:solidFill>
                  </a:tcPr>
                </a:tc>
                <a:tc>
                  <a:txBody>
                    <a:bodyPr/>
                    <a:lstStyle/>
                    <a:p>
                      <a:r>
                        <a:rPr lang="en-US" sz="2000" dirty="0" smtClean="0"/>
                        <a:t>10:00</a:t>
                      </a:r>
                      <a:endParaRPr lang="en-US" sz="2000" dirty="0"/>
                    </a:p>
                  </a:txBody>
                  <a:tcPr marL="45720" marR="45720">
                    <a:solidFill>
                      <a:schemeClr val="accent4"/>
                    </a:solidFill>
                  </a:tcPr>
                </a:tc>
                <a:extLst>
                  <a:ext uri="{0D108BD9-81ED-4DB2-BD59-A6C34878D82A}">
                    <a16:rowId xmlns:a16="http://schemas.microsoft.com/office/drawing/2014/main" val="10002"/>
                  </a:ext>
                </a:extLst>
              </a:tr>
              <a:tr h="409188">
                <a:tc>
                  <a:txBody>
                    <a:bodyPr/>
                    <a:lstStyle/>
                    <a:p>
                      <a:r>
                        <a:rPr lang="en-US" sz="2000" dirty="0" smtClean="0"/>
                        <a:t>Building Web Applications using the latest ASP.NET technologies</a:t>
                      </a:r>
                      <a:endParaRPr lang="en-US" sz="2000" dirty="0"/>
                    </a:p>
                  </a:txBody>
                  <a:tcPr marL="45720" marR="45720"/>
                </a:tc>
                <a:tc>
                  <a:txBody>
                    <a:bodyPr/>
                    <a:lstStyle/>
                    <a:p>
                      <a:r>
                        <a:rPr lang="en-US" sz="2000" dirty="0" smtClean="0"/>
                        <a:t>10:00</a:t>
                      </a:r>
                      <a:endParaRPr lang="en-US" sz="2000" dirty="0"/>
                    </a:p>
                  </a:txBody>
                  <a:tcPr marL="45720" marR="45720"/>
                </a:tc>
                <a:tc>
                  <a:txBody>
                    <a:bodyPr/>
                    <a:lstStyle/>
                    <a:p>
                      <a:r>
                        <a:rPr lang="en-US" sz="2000" dirty="0" smtClean="0"/>
                        <a:t>11:00</a:t>
                      </a:r>
                      <a:endParaRPr lang="en-US" sz="2000" dirty="0"/>
                    </a:p>
                  </a:txBody>
                  <a:tcPr marL="45720" marR="45720"/>
                </a:tc>
                <a:extLst>
                  <a:ext uri="{0D108BD9-81ED-4DB2-BD59-A6C34878D82A}">
                    <a16:rowId xmlns:a16="http://schemas.microsoft.com/office/drawing/2014/main" val="10003"/>
                  </a:ext>
                </a:extLst>
              </a:tr>
              <a:tr h="409188">
                <a:tc>
                  <a:txBody>
                    <a:bodyPr/>
                    <a:lstStyle/>
                    <a:p>
                      <a:r>
                        <a:rPr lang="en-US" sz="2000" dirty="0" smtClean="0"/>
                        <a:t>Break</a:t>
                      </a:r>
                      <a:endParaRPr lang="en-US" sz="2000" dirty="0"/>
                    </a:p>
                  </a:txBody>
                  <a:tcPr marL="45720" marR="45720"/>
                </a:tc>
                <a:tc>
                  <a:txBody>
                    <a:bodyPr/>
                    <a:lstStyle/>
                    <a:p>
                      <a:r>
                        <a:rPr lang="en-US" sz="2000" dirty="0" smtClean="0"/>
                        <a:t>11:00</a:t>
                      </a:r>
                      <a:endParaRPr lang="en-US" sz="2000" dirty="0"/>
                    </a:p>
                  </a:txBody>
                  <a:tcPr marL="45720" marR="45720"/>
                </a:tc>
                <a:tc>
                  <a:txBody>
                    <a:bodyPr/>
                    <a:lstStyle/>
                    <a:p>
                      <a:r>
                        <a:rPr lang="en-US" sz="2000" dirty="0" smtClean="0"/>
                        <a:t>11:15</a:t>
                      </a:r>
                      <a:endParaRPr lang="en-US" sz="2000" dirty="0"/>
                    </a:p>
                  </a:txBody>
                  <a:tcPr marL="45720" marR="45720"/>
                </a:tc>
                <a:extLst>
                  <a:ext uri="{0D108BD9-81ED-4DB2-BD59-A6C34878D82A}">
                    <a16:rowId xmlns:a16="http://schemas.microsoft.com/office/drawing/2014/main" val="10004"/>
                  </a:ext>
                </a:extLst>
              </a:tr>
              <a:tr h="723948">
                <a:tc>
                  <a:txBody>
                    <a:bodyPr/>
                    <a:lstStyle/>
                    <a:p>
                      <a:r>
                        <a:rPr lang="en-US" sz="2000" dirty="0" smtClean="0"/>
                        <a:t>Building web front ends for both desktop and mobile using the latest web standards</a:t>
                      </a:r>
                      <a:endParaRPr lang="en-US" sz="2000" dirty="0"/>
                    </a:p>
                  </a:txBody>
                  <a:tcPr marL="45720" marR="45720"/>
                </a:tc>
                <a:tc>
                  <a:txBody>
                    <a:bodyPr/>
                    <a:lstStyle/>
                    <a:p>
                      <a:r>
                        <a:rPr lang="en-US" sz="2000" dirty="0" smtClean="0"/>
                        <a:t>11:15</a:t>
                      </a:r>
                      <a:endParaRPr lang="en-US" sz="2000" dirty="0"/>
                    </a:p>
                  </a:txBody>
                  <a:tcPr marL="45720" marR="45720"/>
                </a:tc>
                <a:tc>
                  <a:txBody>
                    <a:bodyPr/>
                    <a:lstStyle/>
                    <a:p>
                      <a:r>
                        <a:rPr lang="en-US" sz="2000" dirty="0" smtClean="0"/>
                        <a:t>12:15</a:t>
                      </a:r>
                      <a:endParaRPr lang="en-US" sz="2000" dirty="0"/>
                    </a:p>
                  </a:txBody>
                  <a:tcPr marL="45720" marR="45720"/>
                </a:tc>
                <a:extLst>
                  <a:ext uri="{0D108BD9-81ED-4DB2-BD59-A6C34878D82A}">
                    <a16:rowId xmlns:a16="http://schemas.microsoft.com/office/drawing/2014/main" val="10005"/>
                  </a:ext>
                </a:extLst>
              </a:tr>
              <a:tr h="409188">
                <a:tc>
                  <a:txBody>
                    <a:bodyPr/>
                    <a:lstStyle/>
                    <a:p>
                      <a:r>
                        <a:rPr lang="en-US" sz="2000" dirty="0" smtClean="0"/>
                        <a:t>Lunch</a:t>
                      </a:r>
                      <a:endParaRPr lang="en-US" sz="2000" dirty="0"/>
                    </a:p>
                  </a:txBody>
                  <a:tcPr marL="45720" marR="45720"/>
                </a:tc>
                <a:tc>
                  <a:txBody>
                    <a:bodyPr/>
                    <a:lstStyle/>
                    <a:p>
                      <a:r>
                        <a:rPr lang="en-US" sz="2000" dirty="0" smtClean="0"/>
                        <a:t>12:15</a:t>
                      </a:r>
                      <a:endParaRPr lang="en-US" sz="2000" dirty="0"/>
                    </a:p>
                  </a:txBody>
                  <a:tcPr marL="45720" marR="45720"/>
                </a:tc>
                <a:tc>
                  <a:txBody>
                    <a:bodyPr/>
                    <a:lstStyle/>
                    <a:p>
                      <a:r>
                        <a:rPr lang="en-US" sz="2000" dirty="0" smtClean="0"/>
                        <a:t>1:15</a:t>
                      </a:r>
                      <a:endParaRPr lang="en-US" sz="2000" dirty="0"/>
                    </a:p>
                  </a:txBody>
                  <a:tcPr marL="45720" marR="45720"/>
                </a:tc>
                <a:extLst>
                  <a:ext uri="{0D108BD9-81ED-4DB2-BD59-A6C34878D82A}">
                    <a16:rowId xmlns:a16="http://schemas.microsoft.com/office/drawing/2014/main" val="10006"/>
                  </a:ext>
                </a:extLst>
              </a:tr>
              <a:tr h="409188">
                <a:tc>
                  <a:txBody>
                    <a:bodyPr/>
                    <a:lstStyle/>
                    <a:p>
                      <a:r>
                        <a:rPr lang="en-US" sz="2000" dirty="0" smtClean="0"/>
                        <a:t>API Services for both web and devices</a:t>
                      </a:r>
                      <a:endParaRPr lang="en-US" sz="2000" dirty="0"/>
                    </a:p>
                  </a:txBody>
                  <a:tcPr marL="45720" marR="45720"/>
                </a:tc>
                <a:tc>
                  <a:txBody>
                    <a:bodyPr/>
                    <a:lstStyle/>
                    <a:p>
                      <a:r>
                        <a:rPr lang="en-US" sz="2000" dirty="0" smtClean="0"/>
                        <a:t>1:15</a:t>
                      </a:r>
                      <a:endParaRPr lang="en-US" sz="2000" dirty="0"/>
                    </a:p>
                  </a:txBody>
                  <a:tcPr marL="45720" marR="45720"/>
                </a:tc>
                <a:tc>
                  <a:txBody>
                    <a:bodyPr/>
                    <a:lstStyle/>
                    <a:p>
                      <a:r>
                        <a:rPr lang="en-US" sz="2000" dirty="0" smtClean="0"/>
                        <a:t>2:15</a:t>
                      </a:r>
                      <a:endParaRPr lang="en-US" sz="2000" dirty="0"/>
                    </a:p>
                  </a:txBody>
                  <a:tcPr marL="45720" marR="45720"/>
                </a:tc>
                <a:extLst>
                  <a:ext uri="{0D108BD9-81ED-4DB2-BD59-A6C34878D82A}">
                    <a16:rowId xmlns:a16="http://schemas.microsoft.com/office/drawing/2014/main" val="10007"/>
                  </a:ext>
                </a:extLst>
              </a:tr>
              <a:tr h="409188">
                <a:tc>
                  <a:txBody>
                    <a:bodyPr/>
                    <a:lstStyle/>
                    <a:p>
                      <a:r>
                        <a:rPr lang="en-US" sz="2000" dirty="0" smtClean="0"/>
                        <a:t>Running, improving and maintaining a site in the real world</a:t>
                      </a:r>
                      <a:endParaRPr lang="en-US" sz="2000" dirty="0"/>
                    </a:p>
                  </a:txBody>
                  <a:tcPr marL="45720" marR="45720"/>
                </a:tc>
                <a:tc>
                  <a:txBody>
                    <a:bodyPr/>
                    <a:lstStyle/>
                    <a:p>
                      <a:r>
                        <a:rPr lang="en-US" sz="2000" dirty="0" smtClean="0"/>
                        <a:t>2:15</a:t>
                      </a:r>
                      <a:endParaRPr lang="en-US" sz="2000" dirty="0"/>
                    </a:p>
                  </a:txBody>
                  <a:tcPr marL="45720" marR="45720"/>
                </a:tc>
                <a:tc>
                  <a:txBody>
                    <a:bodyPr/>
                    <a:lstStyle/>
                    <a:p>
                      <a:r>
                        <a:rPr lang="en-US" sz="2000" dirty="0" smtClean="0"/>
                        <a:t>3:15</a:t>
                      </a:r>
                      <a:endParaRPr lang="en-US" sz="2000" dirty="0"/>
                    </a:p>
                  </a:txBody>
                  <a:tcPr marL="45720" marR="45720"/>
                </a:tc>
                <a:extLst>
                  <a:ext uri="{0D108BD9-81ED-4DB2-BD59-A6C34878D82A}">
                    <a16:rowId xmlns:a16="http://schemas.microsoft.com/office/drawing/2014/main" val="10008"/>
                  </a:ext>
                </a:extLst>
              </a:tr>
              <a:tr h="409188">
                <a:tc>
                  <a:txBody>
                    <a:bodyPr/>
                    <a:lstStyle/>
                    <a:p>
                      <a:r>
                        <a:rPr lang="en-US" sz="2000" dirty="0" smtClean="0"/>
                        <a:t>Break</a:t>
                      </a:r>
                      <a:endParaRPr lang="en-US" sz="2000" dirty="0"/>
                    </a:p>
                  </a:txBody>
                  <a:tcPr marL="45720" marR="45720"/>
                </a:tc>
                <a:tc>
                  <a:txBody>
                    <a:bodyPr/>
                    <a:lstStyle/>
                    <a:p>
                      <a:r>
                        <a:rPr lang="en-US" sz="2000" dirty="0" smtClean="0"/>
                        <a:t>3:15</a:t>
                      </a:r>
                      <a:endParaRPr lang="en-US" sz="2000" dirty="0"/>
                    </a:p>
                  </a:txBody>
                  <a:tcPr marL="45720" marR="45720"/>
                </a:tc>
                <a:tc>
                  <a:txBody>
                    <a:bodyPr/>
                    <a:lstStyle/>
                    <a:p>
                      <a:r>
                        <a:rPr lang="en-US" sz="2000" dirty="0" smtClean="0"/>
                        <a:t>3:30</a:t>
                      </a:r>
                      <a:endParaRPr lang="en-US" sz="2000" dirty="0"/>
                    </a:p>
                  </a:txBody>
                  <a:tcPr marL="45720" marR="45720"/>
                </a:tc>
                <a:extLst>
                  <a:ext uri="{0D108BD9-81ED-4DB2-BD59-A6C34878D82A}">
                    <a16:rowId xmlns:a16="http://schemas.microsoft.com/office/drawing/2014/main" val="10009"/>
                  </a:ext>
                </a:extLst>
              </a:tr>
              <a:tr h="409188">
                <a:tc>
                  <a:txBody>
                    <a:bodyPr/>
                    <a:lstStyle/>
                    <a:p>
                      <a:r>
                        <a:rPr lang="en-US" sz="2000" dirty="0" smtClean="0"/>
                        <a:t>Real-time Communications</a:t>
                      </a:r>
                      <a:r>
                        <a:rPr lang="en-US" sz="2000" baseline="0" dirty="0" smtClean="0"/>
                        <a:t> with </a:t>
                      </a:r>
                      <a:r>
                        <a:rPr lang="en-US" sz="2000" dirty="0" smtClean="0"/>
                        <a:t>SignalR</a:t>
                      </a:r>
                      <a:endParaRPr lang="en-US" sz="2000" dirty="0"/>
                    </a:p>
                  </a:txBody>
                  <a:tcPr marL="45720" marR="45720"/>
                </a:tc>
                <a:tc>
                  <a:txBody>
                    <a:bodyPr/>
                    <a:lstStyle/>
                    <a:p>
                      <a:r>
                        <a:rPr lang="en-US" sz="2000" dirty="0" smtClean="0"/>
                        <a:t>3:30</a:t>
                      </a:r>
                      <a:endParaRPr lang="en-US" sz="2000" dirty="0"/>
                    </a:p>
                  </a:txBody>
                  <a:tcPr marL="45720" marR="45720"/>
                </a:tc>
                <a:tc>
                  <a:txBody>
                    <a:bodyPr/>
                    <a:lstStyle/>
                    <a:p>
                      <a:r>
                        <a:rPr lang="en-US" sz="2000" dirty="0" smtClean="0"/>
                        <a:t>4:30</a:t>
                      </a:r>
                      <a:endParaRPr lang="en-US" sz="2000" dirty="0"/>
                    </a:p>
                  </a:txBody>
                  <a:tcPr marL="45720" marR="45720"/>
                </a:tc>
                <a:extLst>
                  <a:ext uri="{0D108BD9-81ED-4DB2-BD59-A6C34878D82A}">
                    <a16:rowId xmlns:a16="http://schemas.microsoft.com/office/drawing/2014/main" val="10010"/>
                  </a:ext>
                </a:extLst>
              </a:tr>
              <a:tr h="409188">
                <a:tc>
                  <a:txBody>
                    <a:bodyPr/>
                    <a:lstStyle/>
                    <a:p>
                      <a:r>
                        <a:rPr lang="en-US" sz="2000" dirty="0" smtClean="0"/>
                        <a:t>Wrap</a:t>
                      </a:r>
                      <a:r>
                        <a:rPr lang="en-US" sz="2000" baseline="0" dirty="0" smtClean="0"/>
                        <a:t> Up</a:t>
                      </a:r>
                      <a:endParaRPr lang="en-US" sz="2000" dirty="0"/>
                    </a:p>
                  </a:txBody>
                  <a:tcPr marL="45720" marR="45720"/>
                </a:tc>
                <a:tc>
                  <a:txBody>
                    <a:bodyPr/>
                    <a:lstStyle/>
                    <a:p>
                      <a:r>
                        <a:rPr lang="en-US" sz="2000" dirty="0" smtClean="0"/>
                        <a:t>4:30</a:t>
                      </a:r>
                      <a:endParaRPr lang="en-US" sz="2000" dirty="0"/>
                    </a:p>
                  </a:txBody>
                  <a:tcPr marL="45720" marR="45720"/>
                </a:tc>
                <a:tc>
                  <a:txBody>
                    <a:bodyPr/>
                    <a:lstStyle/>
                    <a:p>
                      <a:r>
                        <a:rPr lang="en-US" sz="2000" dirty="0" smtClean="0"/>
                        <a:t>5:00</a:t>
                      </a:r>
                      <a:endParaRPr lang="en-US" sz="2000" dirty="0"/>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40580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a:t>
            </a:r>
            <a:r>
              <a:rPr lang="en-US" dirty="0" smtClean="0"/>
              <a:t>5 –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endParaRPr lang="en-US" sz="2353" dirty="0">
                <a:solidFill>
                  <a:srgbClr val="FFFFFF"/>
                </a:solidFill>
              </a:endParaRP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2015 in a Nutshell</a:t>
            </a:r>
          </a:p>
        </p:txBody>
      </p:sp>
      <p:sp>
        <p:nvSpPr>
          <p:cNvPr id="4" name="Rectangle 3"/>
          <p:cNvSpPr/>
          <p:nvPr/>
        </p:nvSpPr>
        <p:spPr bwMode="auto">
          <a:xfrm>
            <a:off x="6514647" y="4627839"/>
            <a:ext cx="4521548" cy="1835491"/>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324336" y="4099863"/>
            <a:ext cx="5136271" cy="2363466"/>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388780" y="4619528"/>
            <a:ext cx="5071825"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6406" y="4630974"/>
            <a:ext cx="4337531"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a:t>
            </a:r>
            <a:r>
              <a:rPr lang="en-US" sz="2745" dirty="0">
                <a:solidFill>
                  <a:srgbClr val="FFFFFF"/>
                </a:solidFill>
                <a:latin typeface="Segoe UI Semibold" panose="020B0702040204020203" pitchFamily="34" charset="0"/>
                <a:cs typeface="Segoe UI Semibold" panose="020B0702040204020203" pitchFamily="34" charset="0"/>
              </a:rPr>
              <a:t>Core 5</a:t>
            </a:r>
            <a:r>
              <a:rPr lang="en-US" sz="2745" b="1" dirty="0">
                <a:solidFill>
                  <a:srgbClr val="FFFFFF"/>
                </a:solidFill>
                <a:latin typeface="Segoe UI Semibold" panose="020B0702040204020203" pitchFamily="34" charset="0"/>
                <a:cs typeface="Segoe UI Semibold" panose="020B0702040204020203" pitchFamily="34" charset="0"/>
              </a:rPr>
              <a:t> </a:t>
            </a: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0399" y="5771363"/>
            <a:ext cx="374645" cy="441086"/>
          </a:xfrm>
          <a:prstGeom prst="rect">
            <a:avLst/>
          </a:prstGeom>
          <a:solidFill>
            <a:schemeClr val="tx2">
              <a:lumMod val="75000"/>
            </a:schemeClr>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08359" y="5767843"/>
            <a:ext cx="500128" cy="491001"/>
          </a:xfrm>
          <a:prstGeom prst="rect">
            <a:avLst/>
          </a:prstGeom>
          <a:solidFill>
            <a:schemeClr val="tx2">
              <a:lumMod val="75000"/>
            </a:schemeClr>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293848" y="5728489"/>
            <a:ext cx="535310" cy="543665"/>
          </a:xfrm>
          <a:prstGeom prst="rect">
            <a:avLst/>
          </a:prstGeom>
          <a:solidFill>
            <a:schemeClr val="tx2">
              <a:lumMod val="75000"/>
            </a:schemeClr>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838554" y="5728489"/>
            <a:ext cx="535310" cy="543665"/>
          </a:xfrm>
          <a:prstGeom prst="rect">
            <a:avLst/>
          </a:prstGeom>
          <a:solidFill>
            <a:schemeClr val="tx2">
              <a:lumMod val="75000"/>
            </a:schemeClr>
          </a:solidFill>
          <a:extLst/>
        </p:spPr>
      </p:pic>
      <p:sp>
        <p:nvSpPr>
          <p:cNvPr id="12" name="Rectangle 11"/>
          <p:cNvSpPr/>
          <p:nvPr/>
        </p:nvSpPr>
        <p:spPr>
          <a:xfrm>
            <a:off x="1704506" y="5117724"/>
            <a:ext cx="4722906"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675148" y="5067518"/>
            <a:ext cx="4192053"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324336" y="3550004"/>
            <a:ext cx="3888755" cy="5046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a:t>
            </a:r>
            <a:r>
              <a:rPr lang="en-US" sz="1922" dirty="0">
                <a:gradFill>
                  <a:gsLst>
                    <a:gs pos="0">
                      <a:srgbClr val="FFFFFF"/>
                    </a:gs>
                    <a:gs pos="100000">
                      <a:srgbClr val="FFFFFF"/>
                    </a:gs>
                  </a:gsLst>
                  <a:lin ang="5400000" scaled="0"/>
                </a:gradFill>
                <a:ea typeface="Segoe UI" pitchFamily="34" charset="0"/>
                <a:cs typeface="Segoe UI" pitchFamily="34" charset="0"/>
              </a:rPr>
              <a:t>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742943" y="2737741"/>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282813" y="2728071"/>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14644" y="4099863"/>
            <a:ext cx="2276325" cy="484663"/>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840377" y="4109286"/>
            <a:ext cx="2195817" cy="475239"/>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9108488" y="4170221"/>
            <a:ext cx="338662" cy="343948"/>
          </a:xfrm>
          <a:prstGeom prst="rect">
            <a:avLst/>
          </a:prstGeom>
          <a:solidFill>
            <a:schemeClr val="tx2">
              <a:lumMod val="75000"/>
            </a:schemeClr>
          </a:solidFill>
          <a:extLst/>
        </p:spPr>
      </p:pic>
      <p:sp>
        <p:nvSpPr>
          <p:cNvPr id="20" name="Rectangle 19"/>
          <p:cNvSpPr/>
          <p:nvPr/>
        </p:nvSpPr>
        <p:spPr bwMode="auto">
          <a:xfrm>
            <a:off x="5282813" y="3550004"/>
            <a:ext cx="5753381" cy="4950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a:t>
            </a:r>
            <a:r>
              <a:rPr lang="en-US" sz="1922" dirty="0">
                <a:gradFill>
                  <a:gsLst>
                    <a:gs pos="0">
                      <a:srgbClr val="FFFFFF"/>
                    </a:gs>
                    <a:gs pos="100000">
                      <a:srgbClr val="FFFFFF"/>
                    </a:gs>
                  </a:gsLst>
                  <a:lin ang="5400000" scaled="0"/>
                </a:gradFill>
                <a:ea typeface="Segoe UI" pitchFamily="34" charset="0"/>
                <a:cs typeface="Segoe UI" pitchFamily="34" charset="0"/>
              </a:rPr>
              <a:t>5</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958096" y="2728775"/>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344257" y="2737741"/>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356331" y="1742059"/>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356330" y="2238932"/>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5282813" y="1742059"/>
            <a:ext cx="5753381" cy="443971"/>
          </a:xfrm>
          <a:prstGeom prst="rect">
            <a:avLst/>
          </a:prstGeom>
          <a:solidFill>
            <a:srgbClr val="DF2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789084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23</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endParaRPr lang="en-US" sz="5400" dirty="0" smtClean="0">
              <a:latin typeface="+mj-lt"/>
            </a:endParaRPr>
          </a:p>
          <a:p>
            <a:pPr marL="742950" indent="-742950">
              <a:lnSpc>
                <a:spcPct val="100000"/>
              </a:lnSpc>
              <a:buAutoNum type="arabicParenR"/>
            </a:pPr>
            <a:r>
              <a:rPr lang="en-US" sz="5400" dirty="0" smtClean="0">
                <a:latin typeface="+mj-lt"/>
              </a:rPr>
              <a:t>Visual </a:t>
            </a:r>
            <a:r>
              <a:rPr lang="en-US" sz="5400" dirty="0" smtClean="0">
                <a:latin typeface="+mj-lt"/>
              </a:rPr>
              <a:t>Studio + Web Essentials</a:t>
            </a:r>
          </a:p>
          <a:p>
            <a:pPr marL="742950" indent="-742950">
              <a:lnSpc>
                <a:spcPct val="100000"/>
              </a:lnSpc>
              <a:buAutoNum type="arabicParenR"/>
            </a:pPr>
            <a:r>
              <a:rPr lang="en-US" sz="5400" dirty="0" smtClean="0">
                <a:latin typeface="+mj-lt"/>
              </a:rPr>
              <a:t>ASP.NET 5 Preview</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endParaRPr lang="en-US" sz="2000" b="1" spc="-6" dirty="0" smtClean="0">
                <a:solidFill>
                  <a:schemeClr val="bg1"/>
                </a:solidFill>
                <a:latin typeface="Calibri" panose="020F0502020204030204" pitchFamily="34" charset="0"/>
              </a:endParaRP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64979890"/>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a:t>
            </a:r>
            <a:r>
              <a:rPr lang="en-US" dirty="0" smtClean="0"/>
              <a:t>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4958</TotalTime>
  <Words>2996</Words>
  <Application>Microsoft Office PowerPoint</Application>
  <PresentationFormat>Widescreen</PresentationFormat>
  <Paragraphs>330</Paragraphs>
  <Slides>33</Slides>
  <Notes>24</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33</vt:i4>
      </vt:variant>
    </vt:vector>
  </HeadingPairs>
  <TitlesOfParts>
    <vt:vector size="46"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Introduction to ASP.NET &amp; Visual Studio Web Tools</vt:lpstr>
      <vt:lpstr>PowerPoint Presentation</vt:lpstr>
      <vt:lpstr>Agenda</vt:lpstr>
      <vt:lpstr>PowerPoint Presentation</vt:lpstr>
      <vt:lpstr>New ASP.NET Core Features</vt:lpstr>
      <vt:lpstr>ASP.NET Updates</vt:lpstr>
      <vt:lpstr>One ASP.NET</vt:lpstr>
      <vt:lpstr>One ASP.NET</vt:lpstr>
      <vt:lpstr>One ASP.NET</vt:lpstr>
      <vt:lpstr>One ASP.NET</vt:lpstr>
      <vt:lpstr>ASP.NET 5: New, but still one project type</vt:lpstr>
      <vt:lpstr>Demo</vt:lpstr>
      <vt:lpstr>Bootstrap</vt:lpstr>
      <vt:lpstr>ASP.NET Identity</vt:lpstr>
      <vt:lpstr>OWIN (Open Web Interface for .NET)</vt:lpstr>
      <vt:lpstr>Web Forms Model Binding</vt:lpstr>
      <vt:lpstr>HTTP/2 Support</vt:lpstr>
      <vt:lpstr>HTTP/2 Support</vt:lpstr>
      <vt:lpstr>.NET Compiler Platform (“Roslyn”)</vt:lpstr>
      <vt:lpstr>ASP.NET 5 – Key Values</vt:lpstr>
      <vt:lpstr>ASP.NET 2015 in a Nutshell</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83</cp:revision>
  <dcterms:created xsi:type="dcterms:W3CDTF">2013-08-05T17:04:56Z</dcterms:created>
  <dcterms:modified xsi:type="dcterms:W3CDTF">2015-10-12T23:36:08Z</dcterms:modified>
</cp:coreProperties>
</file>